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69" r:id="rId5"/>
    <p:sldId id="268" r:id="rId6"/>
    <p:sldId id="266" r:id="rId7"/>
    <p:sldId id="267" r:id="rId8"/>
    <p:sldId id="270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>
        <p:scale>
          <a:sx n="164" d="100"/>
          <a:sy n="164" d="100"/>
        </p:scale>
        <p:origin x="-114" y="-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Педагогтар саны</c:v>
                </c:pt>
              </c:strCache>
            </c:strRef>
          </c:tx>
          <c:spPr>
            <a:solidFill>
              <a:srgbClr val="0D7C7C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F5C842"/>
                    </a:solidFill>
                    <a:latin typeface="Arial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Жалпы</c:v>
                </c:pt>
                <c:pt idx="1">
                  <c:v>Магистр</c:v>
                </c:pt>
                <c:pt idx="2">
                  <c:v>Модератор</c:v>
                </c:pt>
                <c:pt idx="3">
                  <c:v>Сарапшы</c:v>
                </c:pt>
                <c:pt idx="4">
                  <c:v>Зерттеуші</c:v>
                </c:pt>
                <c:pt idx="5">
                  <c:v>PhD/Канд.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105</c:v>
                </c:pt>
                <c:pt idx="1">
                  <c:v>29</c:v>
                </c:pt>
                <c:pt idx="2">
                  <c:v>30</c:v>
                </c:pt>
                <c:pt idx="3">
                  <c:v>5</c:v>
                </c:pt>
                <c:pt idx="4">
                  <c:v>8</c:v>
                </c:pt>
                <c:pt idx="5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818-4208-84C3-09D31D001D7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65082880"/>
        <c:axId val="65110400"/>
      </c:barChart>
      <c:catAx>
        <c:axId val="650828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D6E4E4"/>
                </a:solidFill>
                <a:latin typeface="Arial"/>
              </a:defRPr>
            </a:pPr>
            <a:endParaRPr lang="ru-RU"/>
          </a:p>
        </c:txPr>
        <c:crossAx val="65110400"/>
        <c:crosses val="autoZero"/>
        <c:auto val="1"/>
        <c:lblAlgn val="ctr"/>
        <c:lblOffset val="100"/>
        <c:noMultiLvlLbl val="1"/>
      </c:catAx>
      <c:valAx>
        <c:axId val="65110400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1A3B5C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D6E4E4"/>
                </a:solidFill>
                <a:latin typeface="Arial"/>
              </a:defRPr>
            </a:pPr>
            <a:endParaRPr lang="ru-RU"/>
          </a:p>
        </c:txPr>
        <c:crossAx val="650828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solidFill>
      <a:srgbClr val="0A2342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80943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11" Type="http://schemas.openxmlformats.org/officeDocument/2006/relationships/image" Target="../media/image18.jpeg"/><Relationship Id="rId5" Type="http://schemas.openxmlformats.org/officeDocument/2006/relationships/image" Target="../media/image12.jpeg"/><Relationship Id="rId10" Type="http://schemas.openxmlformats.org/officeDocument/2006/relationships/image" Target="../media/image17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g"/><Relationship Id="rId3" Type="http://schemas.openxmlformats.org/officeDocument/2006/relationships/image" Target="../media/image20.jpg"/><Relationship Id="rId7" Type="http://schemas.openxmlformats.org/officeDocument/2006/relationships/image" Target="../media/image24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g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7" Type="http://schemas.openxmlformats.org/officeDocument/2006/relationships/image" Target="../media/image30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g"/><Relationship Id="rId5" Type="http://schemas.openxmlformats.org/officeDocument/2006/relationships/image" Target="../media/image28.jpg"/><Relationship Id="rId4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23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0040" cy="5143500"/>
          </a:xfrm>
          <a:prstGeom prst="rect">
            <a:avLst/>
          </a:prstGeom>
          <a:solidFill>
            <a:srgbClr val="0D7C7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480560"/>
            <a:ext cx="9144000" cy="662940"/>
          </a:xfrm>
          <a:prstGeom prst="rect">
            <a:avLst/>
          </a:prstGeom>
          <a:solidFill>
            <a:srgbClr val="071929"/>
          </a:solidFill>
          <a:ln/>
        </p:spPr>
      </p:sp>
      <p:sp>
        <p:nvSpPr>
          <p:cNvPr id="4" name="Shape 2"/>
          <p:cNvSpPr/>
          <p:nvPr/>
        </p:nvSpPr>
        <p:spPr>
          <a:xfrm>
            <a:off x="320040" y="1965960"/>
            <a:ext cx="73152" cy="1371600"/>
          </a:xfrm>
          <a:prstGeom prst="rect">
            <a:avLst/>
          </a:prstGeom>
          <a:solidFill>
            <a:srgbClr val="E8A620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5029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400" b="1" kern="0" spc="600" dirty="0">
                <a:solidFill>
                  <a:srgbClr val="14A5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«БОЛАШАҚ»</a:t>
            </a:r>
            <a:endParaRPr lang="en-US" sz="5400" dirty="0"/>
          </a:p>
        </p:txBody>
      </p:sp>
      <p:sp>
        <p:nvSpPr>
          <p:cNvPr id="6" name="Text 4"/>
          <p:cNvSpPr/>
          <p:nvPr/>
        </p:nvSpPr>
        <p:spPr>
          <a:xfrm>
            <a:off x="548640" y="1018207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kern="0" spc="400" dirty="0">
                <a:solidFill>
                  <a:srgbClr val="D6E4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ЖОҒАРЫ </a:t>
            </a:r>
            <a:r>
              <a:rPr lang="en-US" sz="2800" kern="0" spc="400" dirty="0" smtClean="0">
                <a:solidFill>
                  <a:srgbClr val="D6E4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КОЛЛЕДЖІ</a:t>
            </a:r>
            <a:r>
              <a:rPr lang="kk-KZ" sz="2800" kern="0" spc="400" dirty="0" smtClean="0">
                <a:solidFill>
                  <a:srgbClr val="D6E4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ЖМ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548640" y="1920240"/>
            <a:ext cx="7772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Стратегиялық даму жоспары</a:t>
            </a:r>
            <a:endParaRPr lang="en-US" sz="3800" dirty="0"/>
          </a:p>
        </p:txBody>
      </p:sp>
      <p:sp>
        <p:nvSpPr>
          <p:cNvPr id="8" name="Text 6"/>
          <p:cNvSpPr/>
          <p:nvPr/>
        </p:nvSpPr>
        <p:spPr>
          <a:xfrm>
            <a:off x="548640" y="2606040"/>
            <a:ext cx="5486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5C8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 – 2029 жылдар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548640" y="3291840"/>
            <a:ext cx="7315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D6E4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Шымкент қаласы, Тұран ауданы, Байтұрсынов көш. 74а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57200" y="45262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D6E4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bolashak.col@mail.ru  |  https://shc-bolashak.edu.kz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0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A234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914400"/>
            <a:ext cx="9144000" cy="54864"/>
          </a:xfrm>
          <a:prstGeom prst="rect">
            <a:avLst/>
          </a:prstGeom>
          <a:solidFill>
            <a:srgbClr val="E8A620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4572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КОЛЛЕДЖ ТУРАЛЫ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365760" y="1234440"/>
            <a:ext cx="1920240" cy="1463040"/>
          </a:xfrm>
          <a:prstGeom prst="rect">
            <a:avLst/>
          </a:prstGeom>
          <a:solidFill>
            <a:srgbClr val="0A2342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365760" y="1234440"/>
            <a:ext cx="1920240" cy="64008"/>
          </a:xfrm>
          <a:prstGeom prst="rect">
            <a:avLst/>
          </a:prstGeom>
          <a:solidFill>
            <a:srgbClr val="0D7C7C"/>
          </a:solidFill>
          <a:ln/>
        </p:spPr>
      </p:sp>
      <p:sp>
        <p:nvSpPr>
          <p:cNvPr id="7" name="Text 5"/>
          <p:cNvSpPr/>
          <p:nvPr/>
        </p:nvSpPr>
        <p:spPr>
          <a:xfrm>
            <a:off x="365760" y="1417320"/>
            <a:ext cx="1920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E8A6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2723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365760" y="2194560"/>
            <a:ext cx="1920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D6E4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Білім алушы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2468880" y="1234440"/>
            <a:ext cx="1920240" cy="1463040"/>
          </a:xfrm>
          <a:prstGeom prst="rect">
            <a:avLst/>
          </a:prstGeom>
          <a:solidFill>
            <a:srgbClr val="0A2342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2468880" y="1234440"/>
            <a:ext cx="1920240" cy="64008"/>
          </a:xfrm>
          <a:prstGeom prst="rect">
            <a:avLst/>
          </a:prstGeom>
          <a:solidFill>
            <a:srgbClr val="0D7C7C"/>
          </a:solidFill>
          <a:ln/>
        </p:spPr>
      </p:sp>
      <p:sp>
        <p:nvSpPr>
          <p:cNvPr id="11" name="Text 9"/>
          <p:cNvSpPr/>
          <p:nvPr/>
        </p:nvSpPr>
        <p:spPr>
          <a:xfrm>
            <a:off x="2468880" y="1417320"/>
            <a:ext cx="1920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E8A6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105</a:t>
            </a:r>
            <a:endParaRPr lang="en-US" sz="3600" dirty="0"/>
          </a:p>
        </p:txBody>
      </p:sp>
      <p:sp>
        <p:nvSpPr>
          <p:cNvPr id="12" name="Text 10"/>
          <p:cNvSpPr/>
          <p:nvPr/>
        </p:nvSpPr>
        <p:spPr>
          <a:xfrm>
            <a:off x="2468880" y="2194560"/>
            <a:ext cx="1920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D6E4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Педагог қызметкер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572000" y="1234440"/>
            <a:ext cx="1920240" cy="1463040"/>
          </a:xfrm>
          <a:prstGeom prst="rect">
            <a:avLst/>
          </a:prstGeom>
          <a:solidFill>
            <a:srgbClr val="0A2342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4572000" y="1234440"/>
            <a:ext cx="1920240" cy="64008"/>
          </a:xfrm>
          <a:prstGeom prst="rect">
            <a:avLst/>
          </a:prstGeom>
          <a:solidFill>
            <a:srgbClr val="0D7C7C"/>
          </a:solidFill>
          <a:ln/>
        </p:spPr>
      </p:sp>
      <p:sp>
        <p:nvSpPr>
          <p:cNvPr id="15" name="Text 13"/>
          <p:cNvSpPr/>
          <p:nvPr/>
        </p:nvSpPr>
        <p:spPr>
          <a:xfrm>
            <a:off x="4572000" y="1417320"/>
            <a:ext cx="1920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E8A6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3600" dirty="0"/>
          </a:p>
        </p:txBody>
      </p:sp>
      <p:sp>
        <p:nvSpPr>
          <p:cNvPr id="16" name="Text 14"/>
          <p:cNvSpPr/>
          <p:nvPr/>
        </p:nvSpPr>
        <p:spPr>
          <a:xfrm>
            <a:off x="4572000" y="2194560"/>
            <a:ext cx="1920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D6E4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Мамандық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6675120" y="1234440"/>
            <a:ext cx="1920240" cy="1463040"/>
          </a:xfrm>
          <a:prstGeom prst="rect">
            <a:avLst/>
          </a:prstGeom>
          <a:solidFill>
            <a:srgbClr val="0A2342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6675120" y="1234440"/>
            <a:ext cx="1920240" cy="64008"/>
          </a:xfrm>
          <a:prstGeom prst="rect">
            <a:avLst/>
          </a:prstGeom>
          <a:solidFill>
            <a:srgbClr val="0D7C7C"/>
          </a:solidFill>
          <a:ln/>
        </p:spPr>
      </p:sp>
      <p:sp>
        <p:nvSpPr>
          <p:cNvPr id="19" name="Text 17"/>
          <p:cNvSpPr/>
          <p:nvPr/>
        </p:nvSpPr>
        <p:spPr>
          <a:xfrm>
            <a:off x="6675120" y="1417320"/>
            <a:ext cx="1920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E8A6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1999</a:t>
            </a:r>
            <a:endParaRPr lang="en-US" sz="3600" dirty="0"/>
          </a:p>
        </p:txBody>
      </p:sp>
      <p:sp>
        <p:nvSpPr>
          <p:cNvPr id="20" name="Text 18"/>
          <p:cNvSpPr/>
          <p:nvPr/>
        </p:nvSpPr>
        <p:spPr>
          <a:xfrm>
            <a:off x="6675120" y="2194560"/>
            <a:ext cx="1920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D6E4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Құрылған жыл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365760" y="2926080"/>
            <a:ext cx="8412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0A23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📍 Шымкент, Тұран ауданы — аумағы 1 га, 6956.5 м² оқу кеңістігі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365760" y="3401568"/>
            <a:ext cx="8412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0A23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🏆 WorldSkills облыстық: 2 рет 1-орын, 4 рет 2-орын</a:t>
            </a:r>
            <a:endParaRPr lang="en-US" sz="1250" dirty="0"/>
          </a:p>
        </p:txBody>
      </p:sp>
      <p:sp>
        <p:nvSpPr>
          <p:cNvPr id="23" name="Text 21"/>
          <p:cNvSpPr/>
          <p:nvPr/>
        </p:nvSpPr>
        <p:spPr>
          <a:xfrm>
            <a:off x="365760" y="3877056"/>
            <a:ext cx="8412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0A23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Мемлекеттік тапсырыс: 1464 орын | Ақылы: 1259</a:t>
            </a:r>
            <a:endParaRPr lang="en-US" sz="1250" dirty="0"/>
          </a:p>
        </p:txBody>
      </p:sp>
      <p:sp>
        <p:nvSpPr>
          <p:cNvPr id="24" name="Text 22"/>
          <p:cNvSpPr/>
          <p:nvPr/>
        </p:nvSpPr>
        <p:spPr>
          <a:xfrm>
            <a:off x="365760" y="4352544"/>
            <a:ext cx="8412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0A23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🩺 Дуалды оқытумен қамтылған: 378 студент</a:t>
            </a:r>
            <a:endParaRPr lang="en-US" sz="12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A23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0040" cy="5143500"/>
          </a:xfrm>
          <a:prstGeom prst="rect">
            <a:avLst/>
          </a:prstGeom>
          <a:solidFill>
            <a:srgbClr val="E8A62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5C8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МИССИЯ ЖӘНЕ СТРАТЕГИЯЛЫҚ МАҚСАТ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1005840"/>
            <a:ext cx="8229600" cy="1463040"/>
          </a:xfrm>
          <a:prstGeom prst="rect">
            <a:avLst/>
          </a:prstGeom>
          <a:solidFill>
            <a:srgbClr val="0D7C7C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640080" y="10515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300" dirty="0">
                <a:solidFill>
                  <a:srgbClr val="E8A6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МИССИЯ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40080" y="1353312"/>
            <a:ext cx="7955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kk-KZ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kk-KZ" sz="1300" dirty="0" smtClean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</a:t>
            </a:r>
            <a:r>
              <a:rPr lang="en-US" sz="1400" dirty="0" smtClean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Еңбек </a:t>
            </a: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нарығындағы қажеттіліктерге жауап беретін, жасанды интеллект технологияларын білім беру үдерісіне тиімді енгізу арқылы цифрлық құзыреттілігі жоғары, шығармашыл және бәсекеге қабілетті мамандар даярлау.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48640" y="2651760"/>
            <a:ext cx="8229600" cy="914400"/>
          </a:xfrm>
          <a:prstGeom prst="rect">
            <a:avLst/>
          </a:prstGeom>
          <a:solidFill>
            <a:srgbClr val="071929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48640" y="2651760"/>
            <a:ext cx="54864" cy="914400"/>
          </a:xfrm>
          <a:prstGeom prst="rect">
            <a:avLst/>
          </a:prstGeom>
          <a:solidFill>
            <a:srgbClr val="E8A620"/>
          </a:solidFill>
          <a:ln/>
        </p:spPr>
      </p:sp>
      <p:sp>
        <p:nvSpPr>
          <p:cNvPr id="9" name="Text 7"/>
          <p:cNvSpPr/>
          <p:nvPr/>
        </p:nvSpPr>
        <p:spPr>
          <a:xfrm>
            <a:off x="685800" y="2679192"/>
            <a:ext cx="79552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E8A6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СТРАТЕГИЯЛЫҚ МАҚСАТ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685800" y="2953512"/>
            <a:ext cx="7955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kk-KZ" sz="1400" dirty="0" smtClean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</a:t>
            </a:r>
            <a:r>
              <a:rPr lang="en-US" sz="1400" dirty="0" smtClean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Еңбек </a:t>
            </a: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нарығының ағымдағы және перспективалық қажеттіліктеріне сәйкес жоғары білікті мамандарды даярлаудың көшбасшы колледжін қалыптастыру.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548640" y="3794760"/>
            <a:ext cx="1965960" cy="594360"/>
          </a:xfrm>
          <a:prstGeom prst="rect">
            <a:avLst/>
          </a:prstGeom>
          <a:solidFill>
            <a:srgbClr val="14A5A5"/>
          </a:solidFill>
          <a:ln/>
        </p:spPr>
      </p:sp>
      <p:sp>
        <p:nvSpPr>
          <p:cNvPr id="12" name="Text 10"/>
          <p:cNvSpPr/>
          <p:nvPr/>
        </p:nvSpPr>
        <p:spPr>
          <a:xfrm>
            <a:off x="548640" y="3794760"/>
            <a:ext cx="1965960" cy="5943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Инновациялық технологиялар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2697480" y="3794760"/>
            <a:ext cx="1965960" cy="594360"/>
          </a:xfrm>
          <a:prstGeom prst="rect">
            <a:avLst/>
          </a:prstGeom>
          <a:solidFill>
            <a:srgbClr val="14A5A5"/>
          </a:solidFill>
          <a:ln/>
        </p:spPr>
      </p:sp>
      <p:sp>
        <p:nvSpPr>
          <p:cNvPr id="14" name="Text 12"/>
          <p:cNvSpPr/>
          <p:nvPr/>
        </p:nvSpPr>
        <p:spPr>
          <a:xfrm>
            <a:off x="2697480" y="3794760"/>
            <a:ext cx="1965960" cy="5943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WorldSkills стандарттары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4846320" y="3794760"/>
            <a:ext cx="1965960" cy="594360"/>
          </a:xfrm>
          <a:prstGeom prst="rect">
            <a:avLst/>
          </a:prstGeom>
          <a:solidFill>
            <a:srgbClr val="14A5A5"/>
          </a:solidFill>
          <a:ln/>
        </p:spPr>
      </p:sp>
      <p:sp>
        <p:nvSpPr>
          <p:cNvPr id="16" name="Text 14"/>
          <p:cNvSpPr/>
          <p:nvPr/>
        </p:nvSpPr>
        <p:spPr>
          <a:xfrm>
            <a:off x="4846320" y="3794760"/>
            <a:ext cx="1965960" cy="5943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Цифрлық трансформация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6995160" y="3794760"/>
            <a:ext cx="1965960" cy="594360"/>
          </a:xfrm>
          <a:prstGeom prst="rect">
            <a:avLst/>
          </a:prstGeom>
          <a:solidFill>
            <a:srgbClr val="14A5A5"/>
          </a:solidFill>
          <a:ln/>
        </p:spPr>
      </p:sp>
      <p:sp>
        <p:nvSpPr>
          <p:cNvPr id="18" name="Text 16"/>
          <p:cNvSpPr/>
          <p:nvPr/>
        </p:nvSpPr>
        <p:spPr>
          <a:xfrm>
            <a:off x="6995160" y="3794760"/>
            <a:ext cx="1965960" cy="5943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Әлеуметтік серіктестік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04" y="114292"/>
            <a:ext cx="2390768" cy="1519635"/>
          </a:xfrm>
          <a:prstGeom prst="rect">
            <a:avLst/>
          </a:prstGeom>
          <a:noFill/>
        </p:spPr>
      </p:pic>
      <p:pic>
        <p:nvPicPr>
          <p:cNvPr id="3" name="Рисунок 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40" y="3385371"/>
            <a:ext cx="2397532" cy="1643829"/>
          </a:xfrm>
          <a:prstGeom prst="rect">
            <a:avLst/>
          </a:prstGeom>
          <a:noFill/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964" b="22242"/>
          <a:stretch/>
        </p:blipFill>
        <p:spPr>
          <a:xfrm>
            <a:off x="2567364" y="2897502"/>
            <a:ext cx="1950744" cy="213169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9" b="35155"/>
          <a:stretch/>
        </p:blipFill>
        <p:spPr>
          <a:xfrm>
            <a:off x="2567363" y="114293"/>
            <a:ext cx="4088269" cy="268137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61990" y="114292"/>
            <a:ext cx="2236889" cy="188689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7"/>
          <a:srcRect t="23432"/>
          <a:stretch/>
        </p:blipFill>
        <p:spPr>
          <a:xfrm>
            <a:off x="6761991" y="2083180"/>
            <a:ext cx="2236890" cy="295042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38" t="14553" r="13247"/>
          <a:stretch/>
        </p:blipFill>
        <p:spPr>
          <a:xfrm>
            <a:off x="92262" y="1716774"/>
            <a:ext cx="2379688" cy="1547333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9"/>
          <a:srcRect t="12978" r="13471"/>
          <a:stretch/>
        </p:blipFill>
        <p:spPr>
          <a:xfrm>
            <a:off x="4624466" y="2897502"/>
            <a:ext cx="2031166" cy="2136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049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32" t="10346" r="19496" b="10236"/>
          <a:stretch/>
        </p:blipFill>
        <p:spPr>
          <a:xfrm>
            <a:off x="5905531" y="454929"/>
            <a:ext cx="1281093" cy="196756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70" t="18652"/>
          <a:stretch/>
        </p:blipFill>
        <p:spPr>
          <a:xfrm>
            <a:off x="63853" y="3645295"/>
            <a:ext cx="1768836" cy="138830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9" t="10929"/>
          <a:stretch/>
        </p:blipFill>
        <p:spPr>
          <a:xfrm>
            <a:off x="80404" y="2663791"/>
            <a:ext cx="1752284" cy="90386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58" b="30492"/>
          <a:stretch/>
        </p:blipFill>
        <p:spPr>
          <a:xfrm>
            <a:off x="7258562" y="454930"/>
            <a:ext cx="1831236" cy="258852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4" t="16029" r="2786"/>
          <a:stretch/>
        </p:blipFill>
        <p:spPr>
          <a:xfrm>
            <a:off x="1901697" y="454930"/>
            <a:ext cx="2241517" cy="258852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2223" y="1075888"/>
            <a:ext cx="1610946" cy="196756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11" r="6312" b="1094"/>
          <a:stretch/>
        </p:blipFill>
        <p:spPr>
          <a:xfrm>
            <a:off x="1901254" y="3110086"/>
            <a:ext cx="2681183" cy="192351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90" t="12824" r="11128"/>
          <a:stretch/>
        </p:blipFill>
        <p:spPr>
          <a:xfrm>
            <a:off x="4651002" y="3110087"/>
            <a:ext cx="1392196" cy="192351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57" t="13260" r="4877" b="11257"/>
          <a:stretch/>
        </p:blipFill>
        <p:spPr>
          <a:xfrm>
            <a:off x="63852" y="454930"/>
            <a:ext cx="1758412" cy="214824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01" b="26849"/>
          <a:stretch/>
        </p:blipFill>
        <p:spPr>
          <a:xfrm>
            <a:off x="6140546" y="3110086"/>
            <a:ext cx="2949252" cy="1923515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4222647" y="454930"/>
            <a:ext cx="1600522" cy="554326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5905531" y="2489127"/>
            <a:ext cx="1281093" cy="554326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80404" y="87907"/>
            <a:ext cx="9009394" cy="28800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ahnschrift SemiBold SemiConden" panose="020B0502040204020203" pitchFamily="34" charset="0"/>
              </a:rPr>
              <a:t>Колледж жетістіктері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  <a:latin typeface="Bahnschrift SemiBold SemiConden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1121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05" y="2630774"/>
            <a:ext cx="1687799" cy="2443395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3402" y="86973"/>
            <a:ext cx="3600217" cy="4987196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536"/>
          <a:stretch/>
        </p:blipFill>
        <p:spPr>
          <a:xfrm>
            <a:off x="7496955" y="86973"/>
            <a:ext cx="1534619" cy="166687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05" y="82913"/>
            <a:ext cx="3638861" cy="242559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77" r="14152"/>
          <a:stretch/>
        </p:blipFill>
        <p:spPr>
          <a:xfrm>
            <a:off x="7496955" y="1837596"/>
            <a:ext cx="1541468" cy="147330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6955" y="3394647"/>
            <a:ext cx="1527124" cy="167952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8662" y="2630774"/>
            <a:ext cx="1832547" cy="2443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300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9642" y="3107604"/>
            <a:ext cx="2801910" cy="197124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28"/>
          <a:stretch/>
        </p:blipFill>
        <p:spPr>
          <a:xfrm>
            <a:off x="6259642" y="114422"/>
            <a:ext cx="2801910" cy="291452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38" t="14553" r="13247"/>
          <a:stretch/>
        </p:blipFill>
        <p:spPr>
          <a:xfrm>
            <a:off x="101183" y="2900597"/>
            <a:ext cx="3127948" cy="217825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4088" y="2909025"/>
            <a:ext cx="2893103" cy="216982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70"/>
          <a:stretch/>
        </p:blipFill>
        <p:spPr>
          <a:xfrm>
            <a:off x="101183" y="114423"/>
            <a:ext cx="2706681" cy="270416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314" y="114423"/>
            <a:ext cx="3308411" cy="2704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605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70"/>
          <a:stretch/>
        </p:blipFill>
        <p:spPr>
          <a:xfrm>
            <a:off x="87365" y="57097"/>
            <a:ext cx="2502304" cy="225159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5745" y="2275249"/>
            <a:ext cx="3638862" cy="272914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16"/>
          <a:stretch/>
        </p:blipFill>
        <p:spPr>
          <a:xfrm>
            <a:off x="87366" y="2368446"/>
            <a:ext cx="2502304" cy="26359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5744" y="57097"/>
            <a:ext cx="3638861" cy="215858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680" y="57097"/>
            <a:ext cx="2679551" cy="4964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787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0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A234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914400"/>
            <a:ext cx="9144000" cy="54864"/>
          </a:xfrm>
          <a:prstGeom prst="rect">
            <a:avLst/>
          </a:prstGeom>
          <a:solidFill>
            <a:srgbClr val="0D7C7C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4572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БІЛІМ БЕРУ БАҒДАРЛАМАЛАРЫ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274320" y="1143000"/>
            <a:ext cx="4206240" cy="182880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274320" y="1143000"/>
            <a:ext cx="4206240" cy="347472"/>
          </a:xfrm>
          <a:prstGeom prst="rect">
            <a:avLst/>
          </a:prstGeom>
          <a:solidFill>
            <a:srgbClr val="0D7C7C"/>
          </a:solidFill>
          <a:ln/>
        </p:spPr>
      </p:sp>
      <p:sp>
        <p:nvSpPr>
          <p:cNvPr id="7" name="Text 5"/>
          <p:cNvSpPr/>
          <p:nvPr/>
        </p:nvSpPr>
        <p:spPr>
          <a:xfrm>
            <a:off x="274320" y="1143000"/>
            <a:ext cx="42062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Педагогика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11480" y="1527048"/>
            <a:ext cx="39319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ru-RU" sz="1200" dirty="0">
                <a:solidFill>
                  <a:srgbClr val="0A23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01120100 Мектепке дейінгі тәрбие және </a:t>
            </a:r>
            <a:r>
              <a:rPr lang="ru-RU" sz="1200" dirty="0" smtClean="0">
                <a:solidFill>
                  <a:srgbClr val="0A23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оқыту</a:t>
            </a:r>
            <a:endParaRPr lang="en-US" sz="1200" dirty="0" smtClean="0">
              <a:solidFill>
                <a:srgbClr val="0A2342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r>
              <a:rPr lang="ru-RU" sz="1200" dirty="0">
                <a:solidFill>
                  <a:srgbClr val="0A23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01140100 </a:t>
            </a:r>
            <a:r>
              <a:rPr lang="ru-RU" sz="1200" dirty="0" smtClean="0">
                <a:solidFill>
                  <a:srgbClr val="0A23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Бастауыш </a:t>
            </a:r>
            <a:r>
              <a:rPr lang="ru-RU" sz="1200" dirty="0">
                <a:solidFill>
                  <a:srgbClr val="0A23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білім беру педагогикасы мен </a:t>
            </a:r>
            <a:r>
              <a:rPr lang="ru-RU" sz="1200" dirty="0" smtClean="0">
                <a:solidFill>
                  <a:srgbClr val="0A23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әдістемесі</a:t>
            </a:r>
            <a:endParaRPr lang="en-US" sz="1200" dirty="0" smtClean="0">
              <a:solidFill>
                <a:srgbClr val="0A2342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r>
              <a:rPr lang="ru-RU" sz="1200" dirty="0" smtClean="0">
                <a:solidFill>
                  <a:srgbClr val="0A23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01140500 Дене </a:t>
            </a:r>
            <a:r>
              <a:rPr lang="ru-RU" sz="1200" dirty="0">
                <a:solidFill>
                  <a:srgbClr val="0A23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тәрбиесі және спорт </a:t>
            </a:r>
            <a:endParaRPr lang="en-US" sz="1200" dirty="0" smtClean="0"/>
          </a:p>
          <a:p>
            <a:r>
              <a:rPr lang="en-US" sz="1200" dirty="0">
                <a:solidFill>
                  <a:srgbClr val="0A23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01140600 Шетел тілі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754880" y="1143000"/>
            <a:ext cx="4206240" cy="182880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754880" y="1143000"/>
            <a:ext cx="4206240" cy="347472"/>
          </a:xfrm>
          <a:prstGeom prst="rect">
            <a:avLst/>
          </a:prstGeom>
          <a:solidFill>
            <a:srgbClr val="0A2342"/>
          </a:solidFill>
          <a:ln/>
        </p:spPr>
      </p:sp>
      <p:sp>
        <p:nvSpPr>
          <p:cNvPr id="11" name="Text 9"/>
          <p:cNvSpPr/>
          <p:nvPr/>
        </p:nvSpPr>
        <p:spPr>
          <a:xfrm>
            <a:off x="4754880" y="1143000"/>
            <a:ext cx="42062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Экономика &amp; Құқық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92040" y="1527048"/>
            <a:ext cx="39319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ru-RU" sz="1200" dirty="0">
                <a:solidFill>
                  <a:srgbClr val="0A23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04110100 Есеп және аудит </a:t>
            </a:r>
            <a:endParaRPr lang="en-US" sz="1200" dirty="0" smtClean="0">
              <a:solidFill>
                <a:srgbClr val="0A2342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r>
              <a:rPr lang="ru-RU" sz="1200" dirty="0">
                <a:solidFill>
                  <a:srgbClr val="0A23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04120100 Банк және сақтандыру </a:t>
            </a:r>
            <a:r>
              <a:rPr lang="ru-RU" sz="1200" dirty="0" smtClean="0">
                <a:solidFill>
                  <a:srgbClr val="0A23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ісі</a:t>
            </a:r>
            <a:endParaRPr lang="en-US" sz="1200" dirty="0" smtClean="0">
              <a:solidFill>
                <a:srgbClr val="0A2342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r>
              <a:rPr lang="ru-RU" sz="1200" dirty="0">
                <a:solidFill>
                  <a:srgbClr val="0A23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04210100 </a:t>
            </a:r>
            <a:r>
              <a:rPr lang="ru-RU" sz="1200" dirty="0" smtClean="0">
                <a:solidFill>
                  <a:srgbClr val="0A23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Құқықтану</a:t>
            </a:r>
            <a:endParaRPr lang="en-US" sz="1200" dirty="0"/>
          </a:p>
          <a:p>
            <a:r>
              <a:rPr lang="ru-RU" sz="1200" dirty="0">
                <a:solidFill>
                  <a:srgbClr val="0A23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02310100 Аударма ісі 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274320" y="3081528"/>
            <a:ext cx="4206240" cy="182880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274320" y="3081528"/>
            <a:ext cx="4206240" cy="347472"/>
          </a:xfrm>
          <a:prstGeom prst="rect">
            <a:avLst/>
          </a:prstGeom>
          <a:solidFill>
            <a:srgbClr val="B85042"/>
          </a:solidFill>
          <a:ln/>
        </p:spPr>
      </p:sp>
      <p:sp>
        <p:nvSpPr>
          <p:cNvPr id="15" name="Text 13"/>
          <p:cNvSpPr/>
          <p:nvPr/>
        </p:nvSpPr>
        <p:spPr>
          <a:xfrm>
            <a:off x="274320" y="3081528"/>
            <a:ext cx="42062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Медицина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11480" y="3465576"/>
            <a:ext cx="39319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ru-RU" sz="1200" dirty="0">
                <a:solidFill>
                  <a:srgbClr val="0A23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09130100  Мейіргер </a:t>
            </a:r>
            <a:r>
              <a:rPr lang="ru-RU" sz="1200" dirty="0" smtClean="0">
                <a:solidFill>
                  <a:srgbClr val="0A23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ісі</a:t>
            </a:r>
            <a:endParaRPr lang="en-US" sz="1200" dirty="0" smtClean="0">
              <a:solidFill>
                <a:srgbClr val="0A2342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r>
              <a:rPr lang="ru-RU" sz="1200" dirty="0">
                <a:solidFill>
                  <a:srgbClr val="0A23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09120100  Емдеу </a:t>
            </a:r>
            <a:r>
              <a:rPr lang="ru-RU" sz="1200" dirty="0" smtClean="0">
                <a:solidFill>
                  <a:srgbClr val="0A23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ісі</a:t>
            </a:r>
            <a:endParaRPr lang="en-US" sz="1200" dirty="0" smtClean="0">
              <a:solidFill>
                <a:srgbClr val="0A2342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r>
              <a:rPr lang="ru-RU" sz="1200" dirty="0">
                <a:solidFill>
                  <a:srgbClr val="0A23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09110100  Стоматология</a:t>
            </a:r>
            <a:endParaRPr lang="en-US" sz="1200" dirty="0"/>
          </a:p>
          <a:p>
            <a:r>
              <a:rPr lang="ru-RU" sz="1200" dirty="0">
                <a:solidFill>
                  <a:srgbClr val="0A23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09130200 Акушерлік </a:t>
            </a:r>
            <a:r>
              <a:rPr lang="ru-RU" sz="1200" dirty="0" smtClean="0">
                <a:solidFill>
                  <a:srgbClr val="0A23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іс</a:t>
            </a:r>
            <a:endParaRPr lang="en-US" sz="1200" dirty="0" smtClean="0">
              <a:solidFill>
                <a:srgbClr val="0A2342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r>
              <a:rPr lang="ru-RU" sz="1200" dirty="0">
                <a:solidFill>
                  <a:srgbClr val="0A23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09160100 Фармация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4754880" y="3081528"/>
            <a:ext cx="4206240" cy="182880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4754880" y="3081528"/>
            <a:ext cx="4206240" cy="347472"/>
          </a:xfrm>
          <a:prstGeom prst="rect">
            <a:avLst/>
          </a:prstGeom>
          <a:solidFill>
            <a:srgbClr val="4A6741"/>
          </a:solidFill>
          <a:ln/>
        </p:spPr>
      </p:sp>
      <p:sp>
        <p:nvSpPr>
          <p:cNvPr id="19" name="Text 17"/>
          <p:cNvSpPr/>
          <p:nvPr/>
        </p:nvSpPr>
        <p:spPr>
          <a:xfrm>
            <a:off x="4754880" y="3081528"/>
            <a:ext cx="42062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Өнер &amp; IT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4892040" y="3465576"/>
            <a:ext cx="39319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ru-RU" sz="1200" dirty="0">
                <a:solidFill>
                  <a:srgbClr val="0A23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06130100 Бағдарламалық қамтамасыз ету </a:t>
            </a:r>
            <a:endParaRPr lang="en-US" sz="1200" dirty="0" smtClean="0">
              <a:solidFill>
                <a:srgbClr val="0A2342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r>
              <a:rPr lang="ru-RU" sz="1200" dirty="0">
                <a:solidFill>
                  <a:srgbClr val="0A23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07230100 </a:t>
            </a:r>
            <a:r>
              <a:rPr lang="ru-RU" sz="1200" dirty="0" smtClean="0">
                <a:solidFill>
                  <a:srgbClr val="0A23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Тігін </a:t>
            </a:r>
            <a:r>
              <a:rPr lang="ru-RU" sz="1200" dirty="0">
                <a:solidFill>
                  <a:srgbClr val="0A23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өндірісі және киімдерді </a:t>
            </a:r>
            <a:r>
              <a:rPr lang="ru-RU" sz="1200" dirty="0" smtClean="0">
                <a:solidFill>
                  <a:srgbClr val="0A23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үлгілеу</a:t>
            </a:r>
            <a:endParaRPr lang="en-US" sz="1200" dirty="0" smtClean="0">
              <a:solidFill>
                <a:srgbClr val="0A2342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r>
              <a:rPr lang="ru-RU" sz="1200" dirty="0">
                <a:solidFill>
                  <a:srgbClr val="0A23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10130300 Тамақтандыруды ұйымдастыру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A23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D7C7C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4572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 smtClean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</a:t>
            </a:r>
            <a:r>
              <a:rPr lang="kk-KZ" sz="2800" b="1" dirty="0" smtClean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800" b="1" dirty="0" smtClean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</a:t>
            </a:r>
            <a:r>
              <a:rPr lang="kk-KZ" sz="2800" b="1" dirty="0" smtClean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800" b="1" dirty="0" smtClean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</a:t>
            </a:r>
            <a:r>
              <a:rPr lang="kk-KZ" sz="2800" b="1" dirty="0" smtClean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800" b="1" dirty="0" smtClean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</a:t>
            </a:r>
            <a:r>
              <a:rPr lang="kk-KZ" sz="2800" b="1" dirty="0" smtClean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800" b="1" dirty="0" smtClean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</a:t>
            </a:r>
            <a:r>
              <a:rPr lang="kk-KZ" sz="2800" b="1" dirty="0" smtClean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800" b="1" dirty="0" smtClean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Ы</a:t>
            </a:r>
            <a:r>
              <a:rPr lang="kk-KZ" sz="2800" b="1" dirty="0" smtClean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800" b="1" dirty="0" smtClean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 </a:t>
            </a:r>
            <a:r>
              <a:rPr lang="kk-KZ" sz="2800" b="1" dirty="0" smtClean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</a:t>
            </a:r>
            <a:r>
              <a:rPr lang="en-US" sz="2800" b="1" dirty="0" smtClean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Ә</a:t>
            </a:r>
            <a:r>
              <a:rPr lang="kk-KZ" sz="2800" b="1" dirty="0" smtClean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800" b="1" dirty="0" smtClean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</a:t>
            </a:r>
            <a:r>
              <a:rPr lang="kk-KZ" sz="2800" b="1" dirty="0" smtClean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800" b="1" dirty="0" smtClean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</a:t>
            </a:r>
            <a:r>
              <a:rPr lang="kk-KZ" sz="2800" b="1" dirty="0" smtClean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800" b="1" dirty="0" smtClean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</a:t>
            </a:r>
            <a:r>
              <a:rPr lang="kk-KZ" sz="2800" b="1" dirty="0" smtClean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800" b="1" dirty="0" smtClean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</a:t>
            </a:r>
            <a:r>
              <a:rPr lang="kk-KZ" sz="2800" b="1" dirty="0" smtClean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800" b="1" dirty="0" smtClean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</a:t>
            </a:r>
            <a:endParaRPr lang="en-US" sz="2800" dirty="0"/>
          </a:p>
        </p:txBody>
      </p:sp>
      <p:graphicFrame>
        <p:nvGraphicFramePr>
          <p:cNvPr id="4" name="Chart 0"/>
          <p:cNvGraphicFramePr/>
          <p:nvPr/>
        </p:nvGraphicFramePr>
        <p:xfrm>
          <a:off x="365760" y="1097280"/>
          <a:ext cx="5029200" cy="3474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Shape 2"/>
          <p:cNvSpPr/>
          <p:nvPr/>
        </p:nvSpPr>
        <p:spPr>
          <a:xfrm>
            <a:off x="5669280" y="1188720"/>
            <a:ext cx="3200400" cy="749808"/>
          </a:xfrm>
          <a:prstGeom prst="rect">
            <a:avLst/>
          </a:prstGeom>
          <a:solidFill>
            <a:srgbClr val="071929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5669280" y="1188720"/>
            <a:ext cx="54864" cy="749808"/>
          </a:xfrm>
          <a:prstGeom prst="rect">
            <a:avLst/>
          </a:prstGeom>
          <a:solidFill>
            <a:srgbClr val="E8A620"/>
          </a:solidFill>
          <a:ln/>
        </p:spPr>
      </p:sp>
      <p:sp>
        <p:nvSpPr>
          <p:cNvPr id="7" name="Text 4"/>
          <p:cNvSpPr/>
          <p:nvPr/>
        </p:nvSpPr>
        <p:spPr>
          <a:xfrm>
            <a:off x="5760720" y="1207008"/>
            <a:ext cx="10058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5C8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100%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6720840" y="1225296"/>
            <a:ext cx="210312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Жоғары білімді педагогтар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5669280" y="2057400"/>
            <a:ext cx="3200400" cy="749808"/>
          </a:xfrm>
          <a:prstGeom prst="rect">
            <a:avLst/>
          </a:prstGeom>
          <a:solidFill>
            <a:srgbClr val="071929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5669280" y="2057400"/>
            <a:ext cx="54864" cy="749808"/>
          </a:xfrm>
          <a:prstGeom prst="rect">
            <a:avLst/>
          </a:prstGeom>
          <a:solidFill>
            <a:srgbClr val="E8A620"/>
          </a:solidFill>
          <a:ln/>
        </p:spPr>
      </p:sp>
      <p:sp>
        <p:nvSpPr>
          <p:cNvPr id="11" name="Text 8"/>
          <p:cNvSpPr/>
          <p:nvPr/>
        </p:nvSpPr>
        <p:spPr>
          <a:xfrm>
            <a:off x="5760720" y="2075688"/>
            <a:ext cx="10058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 smtClean="0">
                <a:solidFill>
                  <a:srgbClr val="F5C8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74%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6720840" y="2093976"/>
            <a:ext cx="210312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Бітірушілердің жұмысқа орналасуы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5669280" y="2926080"/>
            <a:ext cx="3200400" cy="749808"/>
          </a:xfrm>
          <a:prstGeom prst="rect">
            <a:avLst/>
          </a:prstGeom>
          <a:solidFill>
            <a:srgbClr val="071929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5669280" y="2926080"/>
            <a:ext cx="54864" cy="749808"/>
          </a:xfrm>
          <a:prstGeom prst="rect">
            <a:avLst/>
          </a:prstGeom>
          <a:solidFill>
            <a:srgbClr val="E8A620"/>
          </a:solidFill>
          <a:ln/>
        </p:spPr>
      </p:sp>
      <p:sp>
        <p:nvSpPr>
          <p:cNvPr id="15" name="Text 12"/>
          <p:cNvSpPr/>
          <p:nvPr/>
        </p:nvSpPr>
        <p:spPr>
          <a:xfrm>
            <a:off x="5760720" y="2944368"/>
            <a:ext cx="10058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5C8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14%</a:t>
            </a:r>
            <a:endParaRPr lang="en-US" sz="2000" dirty="0"/>
          </a:p>
        </p:txBody>
      </p:sp>
      <p:sp>
        <p:nvSpPr>
          <p:cNvPr id="16" name="Text 13"/>
          <p:cNvSpPr/>
          <p:nvPr/>
        </p:nvSpPr>
        <p:spPr>
          <a:xfrm>
            <a:off x="6720840" y="2962656"/>
            <a:ext cx="210312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Дуалды оқытумен қамту (2025)</a:t>
            </a:r>
            <a:endParaRPr lang="en-US" sz="1100" dirty="0"/>
          </a:p>
        </p:txBody>
      </p:sp>
      <p:sp>
        <p:nvSpPr>
          <p:cNvPr id="17" name="Shape 14"/>
          <p:cNvSpPr/>
          <p:nvPr/>
        </p:nvSpPr>
        <p:spPr>
          <a:xfrm>
            <a:off x="5669280" y="3794760"/>
            <a:ext cx="3200400" cy="749808"/>
          </a:xfrm>
          <a:prstGeom prst="rect">
            <a:avLst/>
          </a:prstGeom>
          <a:solidFill>
            <a:srgbClr val="071929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5669280" y="3794760"/>
            <a:ext cx="54864" cy="749808"/>
          </a:xfrm>
          <a:prstGeom prst="rect">
            <a:avLst/>
          </a:prstGeom>
          <a:solidFill>
            <a:srgbClr val="E8A620"/>
          </a:solidFill>
          <a:ln/>
        </p:spPr>
      </p:sp>
      <p:sp>
        <p:nvSpPr>
          <p:cNvPr id="19" name="Text 16"/>
          <p:cNvSpPr/>
          <p:nvPr/>
        </p:nvSpPr>
        <p:spPr>
          <a:xfrm>
            <a:off x="5760720" y="3813048"/>
            <a:ext cx="10058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5C8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6720840" y="3831336"/>
            <a:ext cx="210312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Магистр дәрежелі оқытушылар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0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A234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914400"/>
            <a:ext cx="9144000" cy="54864"/>
          </a:xfrm>
          <a:prstGeom prst="rect">
            <a:avLst/>
          </a:prstGeom>
          <a:solidFill>
            <a:srgbClr val="E8A620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4572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СТРАТЕГИЯЛЫҚ </a:t>
            </a:r>
            <a:r>
              <a:rPr lang="kk-KZ" sz="2500" b="1" dirty="0" smtClean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500" b="1" dirty="0" smtClean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БАҒЫТТАР </a:t>
            </a:r>
            <a:r>
              <a:rPr lang="en-US" sz="2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2025–2029</a:t>
            </a:r>
            <a:endParaRPr lang="en-US" sz="2500" dirty="0"/>
          </a:p>
        </p:txBody>
      </p:sp>
      <p:sp>
        <p:nvSpPr>
          <p:cNvPr id="5" name="Shape 3"/>
          <p:cNvSpPr/>
          <p:nvPr/>
        </p:nvSpPr>
        <p:spPr>
          <a:xfrm>
            <a:off x="228600" y="1097280"/>
            <a:ext cx="4206240" cy="173736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228600" y="1097280"/>
            <a:ext cx="594360" cy="1737360"/>
          </a:xfrm>
          <a:prstGeom prst="rect">
            <a:avLst/>
          </a:prstGeom>
          <a:solidFill>
            <a:srgbClr val="0D7C7C"/>
          </a:solidFill>
          <a:ln/>
        </p:spPr>
      </p:sp>
      <p:sp>
        <p:nvSpPr>
          <p:cNvPr id="7" name="Text 5"/>
          <p:cNvSpPr/>
          <p:nvPr/>
        </p:nvSpPr>
        <p:spPr>
          <a:xfrm>
            <a:off x="228600" y="1645920"/>
            <a:ext cx="594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914400" y="1207008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D7C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Өңірлік білім беру экожүйесі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914400" y="1645920"/>
            <a:ext cx="3383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Әлеуметтік серіктестік пен шағын кәсіпорындар арқылы колледж рөлін күшейту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709160" y="1097280"/>
            <a:ext cx="4206240" cy="173736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709160" y="1097280"/>
            <a:ext cx="594360" cy="1737360"/>
          </a:xfrm>
          <a:prstGeom prst="rect">
            <a:avLst/>
          </a:prstGeom>
          <a:solidFill>
            <a:srgbClr val="4A6741"/>
          </a:solidFill>
          <a:ln/>
        </p:spPr>
      </p:sp>
      <p:sp>
        <p:nvSpPr>
          <p:cNvPr id="12" name="Text 10"/>
          <p:cNvSpPr/>
          <p:nvPr/>
        </p:nvSpPr>
        <p:spPr>
          <a:xfrm>
            <a:off x="4709160" y="1645920"/>
            <a:ext cx="594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5394960" y="1207008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4A67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Зияткерлік &amp; адамгершілік тәрбие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394960" y="1645920"/>
            <a:ext cx="3383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Студенттердің рухани, зияткерлік және дене потенциалын дамыту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228600" y="2971800"/>
            <a:ext cx="4206240" cy="173736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228600" y="2971800"/>
            <a:ext cx="594360" cy="1737360"/>
          </a:xfrm>
          <a:prstGeom prst="rect">
            <a:avLst/>
          </a:prstGeom>
          <a:solidFill>
            <a:srgbClr val="5A3A7A"/>
          </a:solidFill>
          <a:ln/>
        </p:spPr>
      </p:sp>
      <p:sp>
        <p:nvSpPr>
          <p:cNvPr id="17" name="Text 15"/>
          <p:cNvSpPr/>
          <p:nvPr/>
        </p:nvSpPr>
        <p:spPr>
          <a:xfrm>
            <a:off x="228600" y="3520440"/>
            <a:ext cx="594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914400" y="3081528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5A3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Цифрлық трансформация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914400" y="3520440"/>
            <a:ext cx="3383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ЖИ технологияларын, цифрлық инфрақұрылымды енгізу, Smart оқыту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4709160" y="2971800"/>
            <a:ext cx="4206240" cy="173736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4709160" y="2971800"/>
            <a:ext cx="594360" cy="1737360"/>
          </a:xfrm>
          <a:prstGeom prst="rect">
            <a:avLst/>
          </a:prstGeom>
          <a:solidFill>
            <a:srgbClr val="B85042"/>
          </a:solidFill>
          <a:ln/>
        </p:spPr>
      </p:sp>
      <p:sp>
        <p:nvSpPr>
          <p:cNvPr id="22" name="Text 20"/>
          <p:cNvSpPr/>
          <p:nvPr/>
        </p:nvSpPr>
        <p:spPr>
          <a:xfrm>
            <a:off x="4709160" y="3520440"/>
            <a:ext cx="594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2200" dirty="0"/>
          </a:p>
        </p:txBody>
      </p:sp>
      <p:sp>
        <p:nvSpPr>
          <p:cNvPr id="23" name="Text 21"/>
          <p:cNvSpPr/>
          <p:nvPr/>
        </p:nvSpPr>
        <p:spPr>
          <a:xfrm>
            <a:off x="5394960" y="3081528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Халықаралық ынтымақтастық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5394960" y="3520440"/>
            <a:ext cx="3383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Шетелдік серіктестер, академиялық ұтқырлық, бірлескен бағдарламалар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A23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D7C7C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4572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НЫСАНАЛЫ ИНДИКАТОРЛАР</a:t>
            </a:r>
            <a:endParaRPr lang="en-US" sz="27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7585679"/>
              </p:ext>
            </p:extLst>
          </p:nvPr>
        </p:nvGraphicFramePr>
        <p:xfrm>
          <a:off x="274320" y="1051560"/>
          <a:ext cx="8595360" cy="3520440"/>
        </p:xfrm>
        <a:graphic>
          <a:graphicData uri="http://schemas.openxmlformats.org/drawingml/2006/table">
            <a:tbl>
              <a:tblPr/>
              <a:tblGrid>
                <a:gridCol w="347472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Индикатор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7C7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7C7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2026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7C7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2027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7C7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2028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7C7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5C84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2029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7C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Дуалды оқытумен қамту (%)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F3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F3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F3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F3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F3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F3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kk-KZ" sz="1400" dirty="0" smtClean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«</a:t>
                      </a:r>
                      <a:r>
                        <a:rPr lang="en-US" sz="1400" dirty="0" smtClean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World</a:t>
                      </a:r>
                      <a:r>
                        <a:rPr lang="kk-KZ" sz="1400" dirty="0" smtClean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</a:t>
                      </a:r>
                      <a:r>
                        <a:rPr lang="en-US" sz="1400" dirty="0" smtClean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Skills</a:t>
                      </a:r>
                      <a:r>
                        <a:rPr lang="kk-KZ" sz="1400" dirty="0" smtClean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»</a:t>
                      </a:r>
                      <a:r>
                        <a:rPr lang="en-US" sz="1400" dirty="0" smtClean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</a:t>
                      </a:r>
                      <a:r>
                        <a:rPr lang="kk-KZ" sz="1400" dirty="0" smtClean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</a:t>
                      </a:r>
                      <a:r>
                        <a:rPr lang="en-US" sz="1400" dirty="0" err="1" smtClean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құзыреттер</a:t>
                      </a:r>
                      <a:r>
                        <a:rPr lang="kk-KZ" sz="1400" dirty="0" smtClean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</a:t>
                      </a:r>
                      <a:r>
                        <a:rPr lang="en-US" sz="1400" dirty="0" smtClean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</a:t>
                      </a:r>
                      <a:r>
                        <a:rPr lang="en-US" sz="14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саны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F3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F3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F3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F3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F3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F3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Практикадан өткен студенттер (%)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F3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F3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F3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F3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F3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F3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Бейнекамералар саны (дана)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F3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F3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F3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F3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F3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F3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kk-KZ" sz="1400" dirty="0" smtClean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«</a:t>
                      </a:r>
                      <a:r>
                        <a:rPr lang="en-US" sz="1400" dirty="0" smtClean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Ашық </a:t>
                      </a:r>
                      <a:r>
                        <a:rPr lang="en-US" sz="14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есік </a:t>
                      </a:r>
                      <a:r>
                        <a:rPr lang="en-US" sz="1400" dirty="0" smtClean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күні</a:t>
                      </a:r>
                      <a:r>
                        <a:rPr lang="kk-KZ" sz="1400" dirty="0" smtClean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»</a:t>
                      </a:r>
                      <a:r>
                        <a:rPr lang="en-US" sz="1400" dirty="0" smtClean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</a:t>
                      </a:r>
                      <a:r>
                        <a:rPr lang="en-US" sz="14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мектептер саны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F3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F3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F3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F3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F3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F3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kk-KZ" sz="1400" dirty="0" smtClean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«</a:t>
                      </a:r>
                      <a:r>
                        <a:rPr lang="en-US" sz="1400" dirty="0" smtClean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Junior Skills</a:t>
                      </a:r>
                      <a:r>
                        <a:rPr lang="kk-KZ" sz="1400" dirty="0" smtClean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»</a:t>
                      </a:r>
                      <a:r>
                        <a:rPr lang="en-US" sz="1400" dirty="0" smtClean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</a:t>
                      </a:r>
                      <a:r>
                        <a:rPr lang="en-US" sz="14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қатысушылар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F3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F3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F3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F3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F3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4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F3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0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A234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914400"/>
            <a:ext cx="9144000" cy="54864"/>
          </a:xfrm>
          <a:prstGeom prst="rect">
            <a:avLst/>
          </a:prstGeom>
          <a:solidFill>
            <a:srgbClr val="0D7C7C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4572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ҰЗАҚ МЕРЗІМДІ МАҚСАТТАР (2026–2030)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182880" y="1078992"/>
            <a:ext cx="2834640" cy="178308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182880" y="1078992"/>
            <a:ext cx="2834640" cy="384048"/>
          </a:xfrm>
          <a:prstGeom prst="rect">
            <a:avLst/>
          </a:prstGeom>
          <a:solidFill>
            <a:srgbClr val="0A2342"/>
          </a:solidFill>
          <a:ln/>
        </p:spPr>
      </p:sp>
      <p:sp>
        <p:nvSpPr>
          <p:cNvPr id="7" name="Text 5"/>
          <p:cNvSpPr/>
          <p:nvPr/>
        </p:nvSpPr>
        <p:spPr>
          <a:xfrm>
            <a:off x="274320" y="1078992"/>
            <a:ext cx="2651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5C8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🎓 Білім беру экожүйесі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292608" y="1517904"/>
            <a:ext cx="2615184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Пәнаралық бағдарламалар: мектеп–колледж–ЖОО толассыз модульдері. Өңірдің жетекші білім орталығы.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154680" y="1078992"/>
            <a:ext cx="2834640" cy="178308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3154680" y="1078992"/>
            <a:ext cx="2834640" cy="384048"/>
          </a:xfrm>
          <a:prstGeom prst="rect">
            <a:avLst/>
          </a:prstGeom>
          <a:solidFill>
            <a:srgbClr val="0A2342"/>
          </a:solidFill>
          <a:ln/>
        </p:spPr>
      </p:sp>
      <p:sp>
        <p:nvSpPr>
          <p:cNvPr id="11" name="Text 9"/>
          <p:cNvSpPr/>
          <p:nvPr/>
        </p:nvSpPr>
        <p:spPr>
          <a:xfrm>
            <a:off x="3246120" y="1078992"/>
            <a:ext cx="2651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5C8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🌐 Интернационалдандыру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3264408" y="1517904"/>
            <a:ext cx="2615184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Шетелдік колледждермен серіктестік, академиялық ұтқырлық, бірлескен бағдарламалар.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6126480" y="1078992"/>
            <a:ext cx="2834640" cy="178308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6126480" y="1078992"/>
            <a:ext cx="2834640" cy="384048"/>
          </a:xfrm>
          <a:prstGeom prst="rect">
            <a:avLst/>
          </a:prstGeom>
          <a:solidFill>
            <a:srgbClr val="0A2342"/>
          </a:solidFill>
          <a:ln/>
        </p:spPr>
      </p:sp>
      <p:sp>
        <p:nvSpPr>
          <p:cNvPr id="15" name="Text 13"/>
          <p:cNvSpPr/>
          <p:nvPr/>
        </p:nvSpPr>
        <p:spPr>
          <a:xfrm>
            <a:off x="6217920" y="1078992"/>
            <a:ext cx="2651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5C8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💼 Кәсіпкерлікті қолдау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6236208" y="1517904"/>
            <a:ext cx="2615184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Студенттік бизнес-инкубаторлар, стартап-орталықтар, «Мен-кәсіпкермін» турнирі.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182880" y="2999232"/>
            <a:ext cx="2834640" cy="178308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182880" y="2999232"/>
            <a:ext cx="2834640" cy="384048"/>
          </a:xfrm>
          <a:prstGeom prst="rect">
            <a:avLst/>
          </a:prstGeom>
          <a:solidFill>
            <a:srgbClr val="0A2342"/>
          </a:solidFill>
          <a:ln/>
        </p:spPr>
      </p:sp>
      <p:sp>
        <p:nvSpPr>
          <p:cNvPr id="19" name="Text 17"/>
          <p:cNvSpPr/>
          <p:nvPr/>
        </p:nvSpPr>
        <p:spPr>
          <a:xfrm>
            <a:off x="274320" y="2999232"/>
            <a:ext cx="2651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5C8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📊 Инновациялық басқару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292608" y="3438144"/>
            <a:ext cx="2615184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Эндаумент-қор, шағын кәсіпорындар, KPI негізіндегі рейтингтік жүйе.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3154680" y="2999232"/>
            <a:ext cx="2834640" cy="178308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3154680" y="2999232"/>
            <a:ext cx="2834640" cy="384048"/>
          </a:xfrm>
          <a:prstGeom prst="rect">
            <a:avLst/>
          </a:prstGeom>
          <a:solidFill>
            <a:srgbClr val="0A2342"/>
          </a:solidFill>
          <a:ln/>
        </p:spPr>
      </p:sp>
      <p:sp>
        <p:nvSpPr>
          <p:cNvPr id="23" name="Text 21"/>
          <p:cNvSpPr/>
          <p:nvPr/>
        </p:nvSpPr>
        <p:spPr>
          <a:xfrm>
            <a:off x="3246120" y="2999232"/>
            <a:ext cx="2651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5C8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🔒 Қауіпсіз орта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3264408" y="3438144"/>
            <a:ext cx="2615184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Бейнебақылау жүйесін жетілдіру, материалдық-техникалық базаны нығайту.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6126480" y="2999232"/>
            <a:ext cx="2834640" cy="178308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6126480" y="2999232"/>
            <a:ext cx="2834640" cy="384048"/>
          </a:xfrm>
          <a:prstGeom prst="rect">
            <a:avLst/>
          </a:prstGeom>
          <a:solidFill>
            <a:srgbClr val="0A2342"/>
          </a:solidFill>
          <a:ln/>
        </p:spPr>
      </p:sp>
      <p:sp>
        <p:nvSpPr>
          <p:cNvPr id="27" name="Text 25"/>
          <p:cNvSpPr/>
          <p:nvPr/>
        </p:nvSpPr>
        <p:spPr>
          <a:xfrm>
            <a:off x="6217920" y="2999232"/>
            <a:ext cx="2651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5C8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🤝 Мониторинг &amp; Бағалау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6236208" y="3438144"/>
            <a:ext cx="2615184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Орнықты даму саясаты, үздіксіз жетілдіру, стейкхолдерлер форумдары.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A23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0040" cy="5143500"/>
          </a:xfrm>
          <a:prstGeom prst="rect">
            <a:avLst/>
          </a:prstGeom>
          <a:solidFill>
            <a:srgbClr val="14A5A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5C8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ТӘРБИЕ ЖҰМЫСЫ ЖӘНЕ СТУДЕНТТІК </a:t>
            </a:r>
            <a:r>
              <a:rPr lang="en-US" sz="2200" b="1" dirty="0" smtClean="0">
                <a:solidFill>
                  <a:srgbClr val="F5C8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ӨМІ</a:t>
            </a:r>
            <a:r>
              <a:rPr lang="ru-RU" sz="2200" b="1" dirty="0">
                <a:solidFill>
                  <a:srgbClr val="F5C8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960120"/>
            <a:ext cx="3840480" cy="1188720"/>
          </a:xfrm>
          <a:prstGeom prst="rect">
            <a:avLst/>
          </a:prstGeom>
          <a:solidFill>
            <a:srgbClr val="071929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548640" y="960120"/>
            <a:ext cx="54864" cy="1188720"/>
          </a:xfrm>
          <a:prstGeom prst="rect">
            <a:avLst/>
          </a:prstGeom>
          <a:solidFill>
            <a:srgbClr val="E8A620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014984"/>
            <a:ext cx="3566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5C8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«Біртұтас тәрбие» бағдарламасы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685800" y="1362456"/>
            <a:ext cx="3566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D6E4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Ұлттық мүдде, ар-ұят, талап — патриоттық, рухани, экологиялық тәрбие бағыттары.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548640" y="2286000"/>
            <a:ext cx="3840480" cy="1188720"/>
          </a:xfrm>
          <a:prstGeom prst="rect">
            <a:avLst/>
          </a:prstGeom>
          <a:solidFill>
            <a:srgbClr val="071929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548640" y="2286000"/>
            <a:ext cx="54864" cy="1188720"/>
          </a:xfrm>
          <a:prstGeom prst="rect">
            <a:avLst/>
          </a:prstGeom>
          <a:solidFill>
            <a:srgbClr val="E8A620"/>
          </a:solidFill>
          <a:ln/>
        </p:spPr>
      </p:sp>
      <p:sp>
        <p:nvSpPr>
          <p:cNvPr id="10" name="Text 8"/>
          <p:cNvSpPr/>
          <p:nvPr/>
        </p:nvSpPr>
        <p:spPr>
          <a:xfrm>
            <a:off x="685800" y="2340864"/>
            <a:ext cx="3566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5C8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«Адал азамат» іс-шаралары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85800" y="2688336"/>
            <a:ext cx="3566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D6E4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Кездесулер, таза Қазақстан акциялары, вандализмге қарсы жобалар.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548640" y="3611880"/>
            <a:ext cx="3840480" cy="1188720"/>
          </a:xfrm>
          <a:prstGeom prst="rect">
            <a:avLst/>
          </a:prstGeom>
          <a:solidFill>
            <a:srgbClr val="071929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548640" y="3611880"/>
            <a:ext cx="54864" cy="1188720"/>
          </a:xfrm>
          <a:prstGeom prst="rect">
            <a:avLst/>
          </a:prstGeom>
          <a:solidFill>
            <a:srgbClr val="E8A620"/>
          </a:solidFill>
          <a:ln/>
        </p:spPr>
      </p:sp>
      <p:sp>
        <p:nvSpPr>
          <p:cNvPr id="14" name="Text 12"/>
          <p:cNvSpPr/>
          <p:nvPr/>
        </p:nvSpPr>
        <p:spPr>
          <a:xfrm>
            <a:off x="685800" y="3666744"/>
            <a:ext cx="3566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5C8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Prime Дебат Клубы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85800" y="4014216"/>
            <a:ext cx="3566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D6E4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 мүше, 12 іс-шара, сыни ойлау мен шешендікті дамыту.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4709160" y="960120"/>
            <a:ext cx="4114800" cy="1188720"/>
          </a:xfrm>
          <a:prstGeom prst="rect">
            <a:avLst/>
          </a:prstGeom>
          <a:solidFill>
            <a:srgbClr val="071929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709160" y="960120"/>
            <a:ext cx="54864" cy="1188720"/>
          </a:xfrm>
          <a:prstGeom prst="rect">
            <a:avLst/>
          </a:prstGeom>
          <a:solidFill>
            <a:srgbClr val="14A5A5"/>
          </a:solidFill>
          <a:ln/>
        </p:spPr>
      </p:sp>
      <p:sp>
        <p:nvSpPr>
          <p:cNvPr id="18" name="Text 16"/>
          <p:cNvSpPr/>
          <p:nvPr/>
        </p:nvSpPr>
        <p:spPr>
          <a:xfrm>
            <a:off x="4846320" y="1014984"/>
            <a:ext cx="3840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4A5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Спорт жетістіктері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4846320" y="1362456"/>
            <a:ext cx="3840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D6E4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Футбол, волейбол, баскетбол, күрес, армреслинг — аудандық, облыстық, республикалық деңгей.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4709160" y="2286000"/>
            <a:ext cx="4114800" cy="1188720"/>
          </a:xfrm>
          <a:prstGeom prst="rect">
            <a:avLst/>
          </a:prstGeom>
          <a:solidFill>
            <a:srgbClr val="071929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4709160" y="2286000"/>
            <a:ext cx="54864" cy="1188720"/>
          </a:xfrm>
          <a:prstGeom prst="rect">
            <a:avLst/>
          </a:prstGeom>
          <a:solidFill>
            <a:srgbClr val="14A5A5"/>
          </a:solidFill>
          <a:ln/>
        </p:spPr>
      </p:sp>
      <p:sp>
        <p:nvSpPr>
          <p:cNvPr id="22" name="Text 20"/>
          <p:cNvSpPr/>
          <p:nvPr/>
        </p:nvSpPr>
        <p:spPr>
          <a:xfrm>
            <a:off x="4846320" y="2340864"/>
            <a:ext cx="3840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4A5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Әлеуметтік-психологиялық қызмет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4846320" y="2688336"/>
            <a:ext cx="3840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D6E4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Бейімдеу, диагностика, профилактика, материалдық қолдау жүйесі.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4709160" y="3611880"/>
            <a:ext cx="4114800" cy="1188720"/>
          </a:xfrm>
          <a:prstGeom prst="rect">
            <a:avLst/>
          </a:prstGeom>
          <a:solidFill>
            <a:srgbClr val="071929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4709160" y="3611880"/>
            <a:ext cx="54864" cy="1188720"/>
          </a:xfrm>
          <a:prstGeom prst="rect">
            <a:avLst/>
          </a:prstGeom>
          <a:solidFill>
            <a:srgbClr val="14A5A5"/>
          </a:solidFill>
          <a:ln/>
        </p:spPr>
      </p:sp>
      <p:sp>
        <p:nvSpPr>
          <p:cNvPr id="26" name="Text 24"/>
          <p:cNvSpPr/>
          <p:nvPr/>
        </p:nvSpPr>
        <p:spPr>
          <a:xfrm>
            <a:off x="4846320" y="3666744"/>
            <a:ext cx="3840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4A5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«Жас маман мектебі»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4846320" y="4014216"/>
            <a:ext cx="3840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D6E4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Тәлімгерлік, семинарлар, </a:t>
            </a:r>
            <a:r>
              <a:rPr lang="en-US" sz="1050" dirty="0" err="1">
                <a:solidFill>
                  <a:srgbClr val="D6E4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ашық</a:t>
            </a:r>
            <a:r>
              <a:rPr lang="en-US" sz="1050" dirty="0">
                <a:solidFill>
                  <a:srgbClr val="D6E4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сабақтар, тренингтер — жас педагогтер үшін.</a:t>
            </a:r>
            <a:endParaRPr lang="en-US" sz="10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A23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7192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E8A620"/>
          </a:solidFill>
          <a:ln/>
        </p:spPr>
      </p:sp>
      <p:sp>
        <p:nvSpPr>
          <p:cNvPr id="4" name="Shape 2"/>
          <p:cNvSpPr/>
          <p:nvPr/>
        </p:nvSpPr>
        <p:spPr>
          <a:xfrm>
            <a:off x="0" y="5070348"/>
            <a:ext cx="9144000" cy="73152"/>
          </a:xfrm>
          <a:prstGeom prst="rect">
            <a:avLst/>
          </a:prstGeom>
          <a:solidFill>
            <a:srgbClr val="0D7C7C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36576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kern="0" spc="500" dirty="0">
                <a:solidFill>
                  <a:srgbClr val="E8A6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ҚОРЫТЫНДЫ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914400" y="1143000"/>
            <a:ext cx="7315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«Болашақ» жоғары </a:t>
            </a:r>
            <a:r>
              <a:rPr lang="en-US" sz="1400" dirty="0" smtClean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колледжі</a:t>
            </a:r>
            <a:r>
              <a:rPr lang="kk-KZ" sz="1400" dirty="0" smtClean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»</a:t>
            </a:r>
            <a:r>
              <a:rPr lang="en-US" sz="1400" dirty="0" smtClean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ЖМ 2025-2029 жылдарға арналған стратегиялық даму жоспары — колледждің өңірдегі жетекші білім беру мекемесі ретіндегі ұстанымын нығайтуға бағытталған кешенді құжат.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731520" y="2170389"/>
            <a:ext cx="274320" cy="274320"/>
          </a:xfrm>
          <a:prstGeom prst="rect">
            <a:avLst/>
          </a:prstGeom>
          <a:solidFill>
            <a:srgbClr val="E8A620"/>
          </a:solidFill>
          <a:ln/>
        </p:spPr>
      </p:sp>
      <p:sp>
        <p:nvSpPr>
          <p:cNvPr id="8" name="Text 6"/>
          <p:cNvSpPr/>
          <p:nvPr/>
        </p:nvSpPr>
        <p:spPr>
          <a:xfrm>
            <a:off x="1143000" y="2175864"/>
            <a:ext cx="7132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D6E4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Заманауи технологиялар мен ЖИ-ді оқу процесіне кіріктіру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731520" y="2715768"/>
            <a:ext cx="274320" cy="274320"/>
          </a:xfrm>
          <a:prstGeom prst="rect">
            <a:avLst/>
          </a:prstGeom>
          <a:solidFill>
            <a:srgbClr val="E8A620"/>
          </a:solidFill>
          <a:ln/>
        </p:spPr>
      </p:sp>
      <p:sp>
        <p:nvSpPr>
          <p:cNvPr id="10" name="Text 8"/>
          <p:cNvSpPr/>
          <p:nvPr/>
        </p:nvSpPr>
        <p:spPr>
          <a:xfrm>
            <a:off x="1143000" y="2679192"/>
            <a:ext cx="7132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D6E4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Бизнес-серіктестермен дуалды оқыту мен тәжірибені кеңейту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731520" y="3246120"/>
            <a:ext cx="274320" cy="274320"/>
          </a:xfrm>
          <a:prstGeom prst="rect">
            <a:avLst/>
          </a:prstGeom>
          <a:solidFill>
            <a:srgbClr val="E8A620"/>
          </a:solidFill>
          <a:ln/>
        </p:spPr>
      </p:sp>
      <p:sp>
        <p:nvSpPr>
          <p:cNvPr id="12" name="Text 10"/>
          <p:cNvSpPr/>
          <p:nvPr/>
        </p:nvSpPr>
        <p:spPr>
          <a:xfrm>
            <a:off x="1143000" y="3209544"/>
            <a:ext cx="7132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D6E4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WorldSkills стандарттарына сәйкес кәсіби шеберлікті дамыту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731520" y="3749040"/>
            <a:ext cx="274320" cy="274320"/>
          </a:xfrm>
          <a:prstGeom prst="rect">
            <a:avLst/>
          </a:prstGeom>
          <a:solidFill>
            <a:srgbClr val="E8A620"/>
          </a:solidFill>
          <a:ln/>
        </p:spPr>
      </p:sp>
      <p:sp>
        <p:nvSpPr>
          <p:cNvPr id="14" name="Text 12"/>
          <p:cNvSpPr/>
          <p:nvPr/>
        </p:nvSpPr>
        <p:spPr>
          <a:xfrm>
            <a:off x="1143000" y="3721608"/>
            <a:ext cx="7132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D6E4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Кадрлық әлеуетті күшейту, халықаралық ынтымақтастық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731520" y="4251960"/>
            <a:ext cx="274320" cy="274320"/>
          </a:xfrm>
          <a:prstGeom prst="rect">
            <a:avLst/>
          </a:prstGeom>
          <a:solidFill>
            <a:srgbClr val="E8A620"/>
          </a:solidFill>
          <a:ln/>
        </p:spPr>
      </p:sp>
      <p:sp>
        <p:nvSpPr>
          <p:cNvPr id="16" name="Text 14"/>
          <p:cNvSpPr/>
          <p:nvPr/>
        </p:nvSpPr>
        <p:spPr>
          <a:xfrm>
            <a:off x="1143000" y="4224528"/>
            <a:ext cx="7132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D6E4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Студенттерге қолайлы, қауіпсіз білім беру ортасын қамтамасыз ету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57200" y="46634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i="1" kern="0" spc="300" dirty="0">
                <a:solidFill>
                  <a:srgbClr val="14A5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Инновациялық  •  Орнықты  •  Жауапты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</TotalTime>
  <Words>639</Words>
  <Application>Microsoft Office PowerPoint</Application>
  <PresentationFormat>Экран (16:9)</PresentationFormat>
  <Paragraphs>159</Paragraphs>
  <Slides>15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Болашақ жоғары колледжі — Стратегиялық даму жоспары 2025-2029</dc:title>
  <dc:subject>PptxGenJS Presentation</dc:subject>
  <dc:creator>PptxGenJS</dc:creator>
  <cp:lastModifiedBy>104_Pedagogika</cp:lastModifiedBy>
  <cp:revision>24</cp:revision>
  <dcterms:created xsi:type="dcterms:W3CDTF">2026-06-03T09:48:07Z</dcterms:created>
  <dcterms:modified xsi:type="dcterms:W3CDTF">2026-06-04T12:02:20Z</dcterms:modified>
</cp:coreProperties>
</file>